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7" r:id="rId2"/>
    <p:sldId id="256" r:id="rId3"/>
    <p:sldId id="278" r:id="rId4"/>
    <p:sldId id="257" r:id="rId5"/>
    <p:sldId id="261" r:id="rId6"/>
    <p:sldId id="263" r:id="rId7"/>
    <p:sldId id="262" r:id="rId8"/>
    <p:sldId id="264" r:id="rId9"/>
    <p:sldId id="274" r:id="rId10"/>
    <p:sldId id="260" r:id="rId11"/>
    <p:sldId id="270" r:id="rId12"/>
    <p:sldId id="273" r:id="rId13"/>
    <p:sldId id="275" r:id="rId14"/>
    <p:sldId id="272" r:id="rId15"/>
    <p:sldId id="269" r:id="rId16"/>
    <p:sldId id="267" r:id="rId17"/>
  </p:sldIdLst>
  <p:sldSz cx="9144000" cy="6858000" type="screen4x3"/>
  <p:notesSz cx="6858000" cy="99266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50" d="100"/>
          <a:sy n="50" d="100"/>
        </p:scale>
        <p:origin x="140" y="44"/>
      </p:cViewPr>
      <p:guideLst>
        <p:guide orient="horz" pos="21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32697-3B8A-4A23-A6E8-9BA19A197A22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0A6E-3B70-4E13-8134-B315FF468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70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0A6E-3B70-4E13-8134-B315FF46843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34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26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58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19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7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93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86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31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80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65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39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72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EDB6-822B-DB40-A92B-3038E97A1971}" type="datetimeFigureOut">
              <a:t>22.10.2020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5256F-0977-AC49-89AD-0F1D43DA0D6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24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inrich.Wolff@uni-Bayreuth.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-Dokument.docx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9547" y="339122"/>
            <a:ext cx="7772400" cy="1470025"/>
          </a:xfrm>
        </p:spPr>
        <p:txBody>
          <a:bodyPr/>
          <a:lstStyle/>
          <a:p>
            <a:r>
              <a:rPr lang="de-DE" b="1" dirty="0"/>
              <a:t>Zusatzstudium </a:t>
            </a:r>
            <a:r>
              <a:rPr lang="de-DE" b="1" i="1" dirty="0"/>
              <a:t>Umweltrecht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1" y="3610303"/>
            <a:ext cx="8686799" cy="29481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2400" dirty="0">
                <a:solidFill>
                  <a:schemeClr val="tx1"/>
                </a:solidFill>
              </a:rPr>
              <a:t>Prof. Dr. Heinrich Amadeus Wolff</a:t>
            </a: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chemeClr val="tx1"/>
                </a:solidFill>
              </a:rPr>
              <a:t>Information Rechts- </a:t>
            </a:r>
            <a:r>
              <a:rPr lang="de-DE" sz="2400" dirty="0">
                <a:solidFill>
                  <a:schemeClr val="tx1"/>
                </a:solidFill>
              </a:rPr>
              <a:t>und Wirtschaftswissenschaftliche </a:t>
            </a:r>
            <a:r>
              <a:rPr lang="de-DE" sz="2400" dirty="0" smtClean="0">
                <a:solidFill>
                  <a:schemeClr val="tx1"/>
                </a:solidFill>
              </a:rPr>
              <a:t>Fakultät</a:t>
            </a:r>
          </a:p>
          <a:p>
            <a:pPr>
              <a:spcBef>
                <a:spcPts val="0"/>
              </a:spcBef>
            </a:pPr>
            <a:r>
              <a:rPr lang="de-DE" sz="2400" dirty="0">
                <a:solidFill>
                  <a:schemeClr val="tx1"/>
                </a:solidFill>
              </a:rPr>
              <a:t>Lehrstuhl für Öffentliches Recht, Recht der Umwelt, Technik und </a:t>
            </a:r>
            <a:r>
              <a:rPr lang="de-DE" sz="2400" dirty="0" smtClean="0">
                <a:solidFill>
                  <a:schemeClr val="tx1"/>
                </a:solidFill>
              </a:rPr>
              <a:t> Information </a:t>
            </a:r>
            <a:endParaRPr lang="de-DE" sz="2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chemeClr val="tx1"/>
                </a:solidFill>
              </a:rPr>
              <a:t>Universität Bayreuth, Universitätsstraße 30, D-95447 Bayreuth</a:t>
            </a:r>
          </a:p>
          <a:p>
            <a:pPr>
              <a:spcBef>
                <a:spcPts val="0"/>
              </a:spcBef>
            </a:pPr>
            <a:r>
              <a:rPr lang="de-DE" sz="2400" dirty="0">
                <a:solidFill>
                  <a:schemeClr val="tx1"/>
                </a:solidFill>
              </a:rPr>
              <a:t>Zimmer RW I - 1.106</a:t>
            </a:r>
          </a:p>
          <a:p>
            <a:pPr>
              <a:spcBef>
                <a:spcPts val="0"/>
              </a:spcBef>
            </a:pPr>
            <a:r>
              <a:rPr lang="de-DE" sz="2400" dirty="0" smtClean="0">
                <a:solidFill>
                  <a:schemeClr val="tx1"/>
                </a:solidFill>
                <a:hlinkClick r:id="rId2"/>
              </a:rPr>
              <a:t>Heinrich.Wolff@uni-Bayreuth.de</a:t>
            </a:r>
            <a:endParaRPr lang="de-DE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de-DE" sz="2400" dirty="0">
                <a:solidFill>
                  <a:schemeClr val="tx1"/>
                </a:solidFill>
              </a:rPr>
              <a:t>Tel.: </a:t>
            </a:r>
            <a:r>
              <a:rPr lang="de-DE" sz="2400" dirty="0" smtClean="0">
                <a:solidFill>
                  <a:schemeClr val="tx1"/>
                </a:solidFill>
              </a:rPr>
              <a:t>0921-556030/ 0163 9012445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914400" y="167913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/>
              <a:t>Einführung zum WS 2020_2021</a:t>
            </a:r>
          </a:p>
          <a:p>
            <a:r>
              <a:rPr lang="de-DE" sz="3200" b="1" i="1" dirty="0" smtClean="0"/>
              <a:t>Am Dienstag den 03.11.2020</a:t>
            </a:r>
          </a:p>
          <a:p>
            <a:r>
              <a:rPr lang="de-DE" sz="3200" b="1" i="1" dirty="0" smtClean="0"/>
              <a:t>12.15-13.45</a:t>
            </a:r>
            <a:endParaRPr lang="de-DE" sz="3200" b="1" i="1" dirty="0"/>
          </a:p>
        </p:txBody>
      </p:sp>
    </p:spTree>
    <p:extLst>
      <p:ext uri="{BB962C8B-B14F-4D97-AF65-F5344CB8AC3E}">
        <p14:creationId xmlns:p14="http://schemas.microsoft.com/office/powerpoint/2010/main" val="37455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821" y="0"/>
            <a:ext cx="4554107" cy="749873"/>
          </a:xfrm>
          <a:prstGeom prst="rect">
            <a:avLst/>
          </a:prstGeom>
        </p:spPr>
      </p:pic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973062" y="913501"/>
            <a:ext cx="73046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93043"/>
              </p:ext>
            </p:extLst>
          </p:nvPr>
        </p:nvGraphicFramePr>
        <p:xfrm>
          <a:off x="146584" y="913503"/>
          <a:ext cx="8905841" cy="485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kument" r:id="rId4" imgW="9911454" imgH="5419383" progId="Word.Document.12">
                  <p:embed/>
                </p:oleObj>
              </mc:Choice>
              <mc:Fallback>
                <p:oleObj name="Dokument" r:id="rId4" imgW="9911454" imgH="5419383" progId="Word.Document.12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84" y="913503"/>
                        <a:ext cx="8905841" cy="4852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8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729815"/>
              </p:ext>
            </p:extLst>
          </p:nvPr>
        </p:nvGraphicFramePr>
        <p:xfrm>
          <a:off x="396875" y="1246188"/>
          <a:ext cx="7951788" cy="522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Dokument" r:id="rId3" imgW="9086830" imgH="5973239" progId="Word.Document.12">
                  <p:embed/>
                </p:oleObj>
              </mc:Choice>
              <mc:Fallback>
                <p:oleObj name="Dokument" r:id="rId3" imgW="9086830" imgH="5973239" progId="Word.Document.12">
                  <p:embed/>
                  <p:pic>
                    <p:nvPicPr>
                      <p:cNvPr id="10" name="Objek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875" y="1246188"/>
                        <a:ext cx="7951788" cy="522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2925" y="89915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5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842902"/>
              </p:ext>
            </p:extLst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Empfehlung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So wie es passt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WS</a:t>
                      </a:r>
                    </a:p>
                    <a:p>
                      <a:r>
                        <a:rPr lang="de-DE" sz="2200" b="1" dirty="0" err="1" smtClean="0"/>
                        <a:t>ÖRfNR</a:t>
                      </a:r>
                      <a:endParaRPr lang="de-DE" sz="2200" b="1" dirty="0" smtClean="0"/>
                    </a:p>
                    <a:p>
                      <a:r>
                        <a:rPr lang="de-DE" sz="2200" b="1" dirty="0" smtClean="0"/>
                        <a:t>Vertiefung </a:t>
                      </a:r>
                      <a:r>
                        <a:rPr lang="de-DE" sz="2200" b="1" dirty="0" err="1" smtClean="0"/>
                        <a:t>ÖRfNR</a:t>
                      </a:r>
                      <a:endParaRPr lang="de-DE" sz="2200" b="1" dirty="0" smtClean="0"/>
                    </a:p>
                    <a:p>
                      <a:r>
                        <a:rPr lang="de-DE" sz="2200" b="1" dirty="0" smtClean="0"/>
                        <a:t>PÜ</a:t>
                      </a:r>
                      <a:r>
                        <a:rPr lang="de-DE" sz="2200" b="1" baseline="0" dirty="0" smtClean="0"/>
                        <a:t> </a:t>
                      </a:r>
                      <a:r>
                        <a:rPr lang="de-DE" sz="2200" b="1" baseline="0" dirty="0" err="1" smtClean="0"/>
                        <a:t>ÖRfNR</a:t>
                      </a:r>
                      <a:endParaRPr lang="de-DE" sz="2200" b="1" baseline="0" dirty="0" smtClean="0"/>
                    </a:p>
                    <a:p>
                      <a:r>
                        <a:rPr lang="de-DE" sz="2200" b="1" baseline="0" dirty="0" err="1" smtClean="0"/>
                        <a:t>UwR</a:t>
                      </a:r>
                      <a:r>
                        <a:rPr lang="de-DE" sz="2200" b="1" baseline="0" dirty="0" smtClean="0"/>
                        <a:t> I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Seminar</a:t>
                      </a:r>
                      <a:r>
                        <a:rPr lang="de-DE" sz="2200" b="1" baseline="0" dirty="0" smtClean="0"/>
                        <a:t> </a:t>
                      </a:r>
                    </a:p>
                    <a:p>
                      <a:r>
                        <a:rPr lang="de-DE" sz="2200" b="1" baseline="0" dirty="0" smtClean="0"/>
                        <a:t>Einf. </a:t>
                      </a:r>
                      <a:r>
                        <a:rPr lang="de-DE" sz="2200" b="1" baseline="0" dirty="0" err="1" smtClean="0"/>
                        <a:t>VwR</a:t>
                      </a:r>
                      <a:r>
                        <a:rPr lang="de-DE" sz="2200" b="1" baseline="0" dirty="0" smtClean="0"/>
                        <a:t> AT</a:t>
                      </a:r>
                    </a:p>
                    <a:p>
                      <a:r>
                        <a:rPr lang="de-DE" sz="2200" b="1" baseline="0" dirty="0" err="1" smtClean="0"/>
                        <a:t>Einf</a:t>
                      </a:r>
                      <a:r>
                        <a:rPr lang="de-DE" sz="2200" b="1" baseline="0" dirty="0" smtClean="0"/>
                        <a:t> </a:t>
                      </a:r>
                      <a:r>
                        <a:rPr lang="de-DE" sz="2200" b="1" baseline="0" dirty="0" err="1" smtClean="0"/>
                        <a:t>Str</a:t>
                      </a:r>
                      <a:r>
                        <a:rPr lang="de-DE" sz="2200" b="1" baseline="0" dirty="0" smtClean="0"/>
                        <a:t> (3. Sem)</a:t>
                      </a:r>
                    </a:p>
                    <a:p>
                      <a:r>
                        <a:rPr lang="de-DE" sz="2200" b="1" baseline="0" dirty="0" smtClean="0"/>
                        <a:t>Energie</a:t>
                      </a:r>
                    </a:p>
                    <a:p>
                      <a:r>
                        <a:rPr lang="de-DE" sz="2200" b="1" baseline="0" dirty="0" smtClean="0"/>
                        <a:t>PÜ </a:t>
                      </a:r>
                      <a:r>
                        <a:rPr lang="de-DE" sz="2200" b="1" baseline="0" dirty="0" err="1" smtClean="0"/>
                        <a:t>VerwR</a:t>
                      </a:r>
                      <a:endParaRPr lang="de-DE" sz="2200" b="1" baseline="0" dirty="0" smtClean="0"/>
                    </a:p>
                    <a:p>
                      <a:endParaRPr lang="de-DE" sz="22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200" b="1" dirty="0" err="1" smtClean="0"/>
                        <a:t>UwR</a:t>
                      </a:r>
                      <a:r>
                        <a:rPr lang="de-DE" sz="2200" b="1" dirty="0" smtClean="0"/>
                        <a:t> II</a:t>
                      </a:r>
                    </a:p>
                    <a:p>
                      <a:r>
                        <a:rPr lang="de-DE" sz="2200" b="1" dirty="0" smtClean="0"/>
                        <a:t>Übung </a:t>
                      </a:r>
                      <a:r>
                        <a:rPr lang="de-DE" sz="2200" b="1" dirty="0" err="1" smtClean="0"/>
                        <a:t>UmwR</a:t>
                      </a:r>
                      <a:endParaRPr lang="de-DE" sz="2200" b="1" dirty="0" smtClean="0"/>
                    </a:p>
                    <a:p>
                      <a:r>
                        <a:rPr lang="de-DE" sz="2200" b="1" dirty="0" smtClean="0"/>
                        <a:t>PÜ </a:t>
                      </a:r>
                      <a:r>
                        <a:rPr lang="de-DE" sz="2200" b="1" dirty="0" err="1" smtClean="0"/>
                        <a:t>UmwR</a:t>
                      </a:r>
                      <a:endParaRPr lang="de-DE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/>
                        <a:t>Seminar</a:t>
                      </a:r>
                    </a:p>
                    <a:p>
                      <a:r>
                        <a:rPr lang="de-DE" sz="2200" b="1" dirty="0" smtClean="0"/>
                        <a:t>PÜ </a:t>
                      </a:r>
                      <a:r>
                        <a:rPr lang="de-DE" sz="2200" b="1" dirty="0" err="1" smtClean="0"/>
                        <a:t>VerwR</a:t>
                      </a:r>
                      <a:r>
                        <a:rPr lang="de-DE" sz="2200" b="1" dirty="0" smtClean="0"/>
                        <a:t> </a:t>
                      </a:r>
                    </a:p>
                    <a:p>
                      <a:r>
                        <a:rPr lang="de-DE" sz="2200" b="1" dirty="0" err="1" smtClean="0"/>
                        <a:t>UwStR</a:t>
                      </a:r>
                      <a:endParaRPr lang="de-DE" sz="2200" b="1" dirty="0" smtClean="0"/>
                    </a:p>
                    <a:p>
                      <a:r>
                        <a:rPr lang="de-DE" sz="2200" b="1" dirty="0" smtClean="0"/>
                        <a:t>Produkt</a:t>
                      </a:r>
                      <a:r>
                        <a:rPr lang="de-DE" sz="2200" b="1" baseline="0" dirty="0" smtClean="0"/>
                        <a:t> u. </a:t>
                      </a:r>
                      <a:r>
                        <a:rPr lang="de-DE" sz="2200" b="1" baseline="0" dirty="0" err="1" smtClean="0"/>
                        <a:t>TechnikR</a:t>
                      </a:r>
                      <a:endParaRPr lang="de-DE" sz="2200" b="1" baseline="0" dirty="0" smtClean="0"/>
                    </a:p>
                    <a:p>
                      <a:r>
                        <a:rPr lang="de-DE" sz="2200" b="1" baseline="0" dirty="0" err="1" smtClean="0"/>
                        <a:t>FachplanungsR</a:t>
                      </a:r>
                      <a:endParaRPr lang="de-DE" sz="2200" b="1" baseline="0" dirty="0" smtClean="0"/>
                    </a:p>
                    <a:p>
                      <a:endParaRPr lang="de-DE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7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023" y="289812"/>
            <a:ext cx="4833822" cy="415983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236104"/>
              </p:ext>
            </p:extLst>
          </p:nvPr>
        </p:nvGraphicFramePr>
        <p:xfrm>
          <a:off x="308900" y="686274"/>
          <a:ext cx="8006436" cy="476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307">
                  <a:extLst>
                    <a:ext uri="{9D8B030D-6E8A-4147-A177-3AD203B41FA5}">
                      <a16:colId xmlns:a16="http://schemas.microsoft.com/office/drawing/2014/main" val="3660493107"/>
                    </a:ext>
                  </a:extLst>
                </a:gridCol>
                <a:gridCol w="1273713">
                  <a:extLst>
                    <a:ext uri="{9D8B030D-6E8A-4147-A177-3AD203B41FA5}">
                      <a16:colId xmlns:a16="http://schemas.microsoft.com/office/drawing/2014/main" val="1967339023"/>
                    </a:ext>
                  </a:extLst>
                </a:gridCol>
                <a:gridCol w="1530139">
                  <a:extLst>
                    <a:ext uri="{9D8B030D-6E8A-4147-A177-3AD203B41FA5}">
                      <a16:colId xmlns:a16="http://schemas.microsoft.com/office/drawing/2014/main" val="2928686142"/>
                    </a:ext>
                  </a:extLst>
                </a:gridCol>
                <a:gridCol w="1443167">
                  <a:extLst>
                    <a:ext uri="{9D8B030D-6E8A-4147-A177-3AD203B41FA5}">
                      <a16:colId xmlns:a16="http://schemas.microsoft.com/office/drawing/2014/main" val="176793890"/>
                    </a:ext>
                  </a:extLst>
                </a:gridCol>
                <a:gridCol w="1617110">
                  <a:extLst>
                    <a:ext uri="{9D8B030D-6E8A-4147-A177-3AD203B41FA5}">
                      <a16:colId xmlns:a16="http://schemas.microsoft.com/office/drawing/2014/main" val="2547172647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Veranstaltungen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Dozent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Termine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3807190768"/>
                  </a:ext>
                </a:extLst>
              </a:tr>
              <a:tr h="37431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ÖR für NJ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Online (nicht wöchentlich)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Wolff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Zoom-Sprechstunde Mittwochs 17.15-19.30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993855437"/>
                  </a:ext>
                </a:extLst>
              </a:tr>
              <a:tr h="37431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Vertiefung ÖR für NJ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Online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Wolff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Zoom-Sprechstunde Mittwochs 17.15-19.30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1482062380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PÜ ÖR für NJ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Windthorst/Babiak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Mittwoch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Freitag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16:00 – 18:00 Uhr (1)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16:00 – 18:00 Uhr (2)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619062370"/>
                  </a:ext>
                </a:extLst>
              </a:tr>
              <a:tr h="35018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Energierecht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Online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Wolff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Zoom-Sprechstunde Dienstag  16.15-17.45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120562224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Einf. in AllgVwR u. VwPR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Süß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Ende WS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2069015489"/>
                  </a:ext>
                </a:extLst>
              </a:tr>
              <a:tr h="70990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Umweltrecht I (Grundlagen)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Hösch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Betreut durch Eva Lohse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1444372245"/>
                  </a:ext>
                </a:extLst>
              </a:tr>
              <a:tr h="48486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Rechts- und geowissenschaftliches Seminar „Wasserwirtschaftliche Planung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Hauhs /Wolff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Aushang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883508053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Einf. in das StrafR für NJ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Bosch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Mittwoch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KW 2 - 6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17:00 – 20:00 Uhr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1261598520"/>
                  </a:ext>
                </a:extLst>
              </a:tr>
              <a:tr h="51853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Umweltstraftrecht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 smtClean="0">
                          <a:effectLst/>
                        </a:rPr>
                        <a:t>Liebau</a:t>
                      </a:r>
                      <a:endParaRPr lang="de-DE" sz="1000">
                        <a:effectLst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Betreuung über Nina Nestler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1466761168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Infoveranstaltung zum ZuR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Zoom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N.N.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N.N.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11" marR="80811" marT="40405" marB="40405" anchor="ctr"/>
                </a:tc>
                <a:extLst>
                  <a:ext uri="{0D108BD9-81ED-4DB2-BD59-A6C34878D82A}">
                    <a16:rowId xmlns:a16="http://schemas.microsoft.com/office/drawing/2014/main" val="87711404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8443" y="68583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1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57175"/>
            <a:ext cx="8229600" cy="599122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 smtClean="0"/>
              <a:t>Häufige Fragen:</a:t>
            </a:r>
            <a:endParaRPr lang="de-DE" sz="2800" b="1" i="1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199" y="1120369"/>
            <a:ext cx="8686801" cy="5767672"/>
          </a:xfrm>
        </p:spPr>
        <p:txBody>
          <a:bodyPr vert="horz">
            <a:normAutofit/>
          </a:bodyPr>
          <a:lstStyle/>
          <a:p>
            <a:r>
              <a:rPr lang="de-DE" sz="2800" dirty="0" smtClean="0"/>
              <a:t>Kann ich jetzt noch ins 1. Semester einsteigen?</a:t>
            </a:r>
          </a:p>
          <a:p>
            <a:r>
              <a:rPr lang="de-DE" sz="2800" dirty="0" smtClean="0"/>
              <a:t>Kann ich auch Module nach der Klausur in der Übung ablegen?</a:t>
            </a:r>
          </a:p>
          <a:p>
            <a:r>
              <a:rPr lang="de-DE" sz="2800" dirty="0" smtClean="0"/>
              <a:t>Kann ich als Doktorrand studieren? </a:t>
            </a:r>
          </a:p>
          <a:p>
            <a:r>
              <a:rPr lang="de-DE" sz="2800" dirty="0" smtClean="0"/>
              <a:t>Wo muss ich mich anmelden?</a:t>
            </a:r>
          </a:p>
          <a:p>
            <a:r>
              <a:rPr lang="de-DE" sz="2800" dirty="0" smtClean="0"/>
              <a:t>Wo finde ich weitere Informationen: Homepage – Wolff</a:t>
            </a:r>
          </a:p>
          <a:p>
            <a:r>
              <a:rPr lang="de-DE" sz="2800" dirty="0" smtClean="0"/>
              <a:t>In </a:t>
            </a:r>
            <a:r>
              <a:rPr lang="de-DE" sz="2800" dirty="0" err="1" smtClean="0"/>
              <a:t>CampusOnline</a:t>
            </a:r>
            <a:r>
              <a:rPr lang="de-DE" sz="2800" dirty="0" smtClean="0"/>
              <a:t> ist nicht verzeichnet, dass ich die Vorlesung besucht habe?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34" y="22402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1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57175"/>
            <a:ext cx="8229600" cy="599122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 smtClean="0"/>
              <a:t>Häufige Fragen:</a:t>
            </a:r>
            <a:endParaRPr lang="de-DE" sz="2800" b="1" i="1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199" y="1120369"/>
            <a:ext cx="8686801" cy="5767672"/>
          </a:xfrm>
        </p:spPr>
        <p:txBody>
          <a:bodyPr vert="horz">
            <a:normAutofit/>
          </a:bodyPr>
          <a:lstStyle/>
          <a:p>
            <a:r>
              <a:rPr lang="de-DE" sz="2800" dirty="0" smtClean="0"/>
              <a:t>Müssen die Noten so schlecht sein?</a:t>
            </a:r>
          </a:p>
          <a:p>
            <a:r>
              <a:rPr lang="de-DE" sz="2800" dirty="0" smtClean="0"/>
              <a:t>Gibt es eine Mailingliste? </a:t>
            </a:r>
            <a:r>
              <a:rPr lang="de-DE" sz="2800" dirty="0"/>
              <a:t>: Ja : ZUR2015@listserv.uni-bayreuth.de</a:t>
            </a:r>
            <a:endParaRPr lang="de-DE" sz="2800" dirty="0" smtClean="0"/>
          </a:p>
          <a:p>
            <a:r>
              <a:rPr lang="de-DE" sz="2800" dirty="0" smtClean="0"/>
              <a:t>Was mache ich bei Überschneidungen?</a:t>
            </a:r>
          </a:p>
          <a:p>
            <a:r>
              <a:rPr lang="de-DE" sz="2800" dirty="0" smtClean="0"/>
              <a:t>Wird die Anwesenheit kontrolliert?</a:t>
            </a:r>
          </a:p>
          <a:p>
            <a:r>
              <a:rPr lang="de-DE" sz="2800" dirty="0" smtClean="0"/>
              <a:t>Darf ich die Veranstaltungen des Zusatzstudiums auch doppelt verwerten für den Wahlbereich meines Hauptstudiums.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34" y="22402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9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192" y="629394"/>
            <a:ext cx="8387443" cy="5767672"/>
          </a:xfrm>
        </p:spPr>
        <p:txBody>
          <a:bodyPr vert="horz">
            <a:normAutofit/>
          </a:bodyPr>
          <a:lstStyle/>
          <a:p>
            <a:endParaRPr lang="de-DE" sz="2800" dirty="0" smtClean="0"/>
          </a:p>
          <a:p>
            <a:endParaRPr lang="de-DE" sz="2800" dirty="0"/>
          </a:p>
          <a:p>
            <a:pPr marL="0" indent="0">
              <a:buNone/>
            </a:pPr>
            <a:r>
              <a:rPr lang="de-DE" sz="2800" b="1" dirty="0" smtClean="0"/>
              <a:t>Gibt es noch Fragen ?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800" b="1" dirty="0" smtClean="0"/>
              <a:t>Vielen Dank für Ihre Aufmerksamkeit!!!</a:t>
            </a:r>
            <a:endParaRPr lang="de-DE" sz="2400" b="1" dirty="0"/>
          </a:p>
          <a:p>
            <a:endParaRPr lang="de-DE" sz="2800" dirty="0" smtClean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581" y="161090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0" y="-2286000"/>
            <a:ext cx="18288000" cy="11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31" y="782040"/>
            <a:ext cx="8717035" cy="5336323"/>
          </a:xfrm>
          <a:prstGeom prst="rect">
            <a:avLst/>
          </a:prstGeom>
        </p:spPr>
      </p:pic>
      <p:sp>
        <p:nvSpPr>
          <p:cNvPr id="5" name="Freihandform 4"/>
          <p:cNvSpPr/>
          <p:nvPr/>
        </p:nvSpPr>
        <p:spPr>
          <a:xfrm>
            <a:off x="696319" y="5381412"/>
            <a:ext cx="5693150" cy="553669"/>
          </a:xfrm>
          <a:custGeom>
            <a:avLst/>
            <a:gdLst>
              <a:gd name="connsiteX0" fmla="*/ 5126965 w 5693150"/>
              <a:gd name="connsiteY0" fmla="*/ 47236 h 553669"/>
              <a:gd name="connsiteX1" fmla="*/ 439462 w 5693150"/>
              <a:gd name="connsiteY1" fmla="*/ 47236 h 553669"/>
              <a:gd name="connsiteX2" fmla="*/ 766721 w 5693150"/>
              <a:gd name="connsiteY2" fmla="*/ 538125 h 553669"/>
              <a:gd name="connsiteX3" fmla="*/ 5444599 w 5693150"/>
              <a:gd name="connsiteY3" fmla="*/ 393746 h 553669"/>
              <a:gd name="connsiteX4" fmla="*/ 5049963 w 5693150"/>
              <a:gd name="connsiteY4" fmla="*/ 18361 h 553669"/>
              <a:gd name="connsiteX5" fmla="*/ 5059588 w 5693150"/>
              <a:gd name="connsiteY5" fmla="*/ 56862 h 553669"/>
              <a:gd name="connsiteX6" fmla="*/ 5059588 w 5693150"/>
              <a:gd name="connsiteY6" fmla="*/ 66487 h 553669"/>
              <a:gd name="connsiteX7" fmla="*/ 5049963 w 5693150"/>
              <a:gd name="connsiteY7" fmla="*/ 66487 h 553669"/>
              <a:gd name="connsiteX8" fmla="*/ 5040338 w 5693150"/>
              <a:gd name="connsiteY8" fmla="*/ 66487 h 553669"/>
              <a:gd name="connsiteX9" fmla="*/ 5040338 w 5693150"/>
              <a:gd name="connsiteY9" fmla="*/ 66487 h 553669"/>
              <a:gd name="connsiteX10" fmla="*/ 5040338 w 5693150"/>
              <a:gd name="connsiteY10" fmla="*/ 66487 h 553669"/>
              <a:gd name="connsiteX11" fmla="*/ 4684203 w 5693150"/>
              <a:gd name="connsiteY11" fmla="*/ 47236 h 553669"/>
              <a:gd name="connsiteX12" fmla="*/ 4684203 w 5693150"/>
              <a:gd name="connsiteY12" fmla="*/ 47236 h 553669"/>
              <a:gd name="connsiteX13" fmla="*/ 4761205 w 5693150"/>
              <a:gd name="connsiteY13" fmla="*/ 47236 h 553669"/>
              <a:gd name="connsiteX14" fmla="*/ 5049963 w 5693150"/>
              <a:gd name="connsiteY14" fmla="*/ 56862 h 553669"/>
              <a:gd name="connsiteX15" fmla="*/ 5049963 w 5693150"/>
              <a:gd name="connsiteY15" fmla="*/ 56862 h 553669"/>
              <a:gd name="connsiteX16" fmla="*/ 5049963 w 5693150"/>
              <a:gd name="connsiteY16" fmla="*/ 56862 h 553669"/>
              <a:gd name="connsiteX17" fmla="*/ 5049963 w 5693150"/>
              <a:gd name="connsiteY17" fmla="*/ 56862 h 553669"/>
              <a:gd name="connsiteX18" fmla="*/ 5049963 w 5693150"/>
              <a:gd name="connsiteY18" fmla="*/ 56862 h 55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93150" h="553669">
                <a:moveTo>
                  <a:pt x="5126965" y="47236"/>
                </a:moveTo>
                <a:cubicBezTo>
                  <a:pt x="3146567" y="6328"/>
                  <a:pt x="1166169" y="-34579"/>
                  <a:pt x="439462" y="47236"/>
                </a:cubicBezTo>
                <a:cubicBezTo>
                  <a:pt x="-287245" y="129051"/>
                  <a:pt x="-67469" y="480373"/>
                  <a:pt x="766721" y="538125"/>
                </a:cubicBezTo>
                <a:cubicBezTo>
                  <a:pt x="1600910" y="595877"/>
                  <a:pt x="4730725" y="480373"/>
                  <a:pt x="5444599" y="393746"/>
                </a:cubicBezTo>
                <a:cubicBezTo>
                  <a:pt x="6158473" y="307119"/>
                  <a:pt x="5114131" y="74508"/>
                  <a:pt x="5049963" y="18361"/>
                </a:cubicBezTo>
                <a:cubicBezTo>
                  <a:pt x="4985794" y="-37786"/>
                  <a:pt x="5059588" y="56862"/>
                  <a:pt x="5059588" y="56862"/>
                </a:cubicBezTo>
                <a:cubicBezTo>
                  <a:pt x="5061192" y="64883"/>
                  <a:pt x="5059588" y="66487"/>
                  <a:pt x="5059588" y="66487"/>
                </a:cubicBezTo>
                <a:cubicBezTo>
                  <a:pt x="5057984" y="68091"/>
                  <a:pt x="5049963" y="66487"/>
                  <a:pt x="5049963" y="66487"/>
                </a:cubicBezTo>
                <a:lnTo>
                  <a:pt x="5040338" y="66487"/>
                </a:lnTo>
                <a:lnTo>
                  <a:pt x="5040338" y="66487"/>
                </a:lnTo>
                <a:lnTo>
                  <a:pt x="5040338" y="66487"/>
                </a:lnTo>
                <a:lnTo>
                  <a:pt x="4684203" y="47236"/>
                </a:lnTo>
                <a:lnTo>
                  <a:pt x="4684203" y="47236"/>
                </a:lnTo>
                <a:lnTo>
                  <a:pt x="4761205" y="47236"/>
                </a:lnTo>
                <a:lnTo>
                  <a:pt x="5049963" y="56862"/>
                </a:lnTo>
                <a:lnTo>
                  <a:pt x="5049963" y="56862"/>
                </a:lnTo>
                <a:lnTo>
                  <a:pt x="5049963" y="56862"/>
                </a:lnTo>
                <a:lnTo>
                  <a:pt x="5049963" y="56862"/>
                </a:lnTo>
                <a:lnTo>
                  <a:pt x="5049963" y="56862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28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1661" y="819806"/>
            <a:ext cx="8387443" cy="5639851"/>
          </a:xfrm>
        </p:spPr>
        <p:txBody>
          <a:bodyPr vert="horz">
            <a:normAutofit fontScale="92500" lnSpcReduction="10000"/>
          </a:bodyPr>
          <a:lstStyle/>
          <a:p>
            <a:r>
              <a:rPr lang="de-DE" sz="2800" b="1" dirty="0" smtClean="0"/>
              <a:t>Ziel: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2400" dirty="0" smtClean="0"/>
              <a:t>Zusatzstudium soll ermöglichen, </a:t>
            </a:r>
            <a:r>
              <a:rPr lang="de-DE" sz="2400" dirty="0"/>
              <a:t>juristische Fragestellungen bei der Behandlung von Umweltproblemen berücksichtigen zu </a:t>
            </a:r>
            <a:r>
              <a:rPr lang="de-DE" sz="2400" dirty="0" smtClean="0"/>
              <a:t>können</a:t>
            </a:r>
          </a:p>
          <a:p>
            <a:pPr lvl="1"/>
            <a:r>
              <a:rPr lang="de-DE" sz="2400" dirty="0" smtClean="0"/>
              <a:t>Die Absolventen sollen befähigt werden, auch für juristische  Probleme gesprächsfähig zu sein</a:t>
            </a:r>
          </a:p>
          <a:p>
            <a:pPr lvl="1"/>
            <a:r>
              <a:rPr lang="de-DE" sz="2400" dirty="0" smtClean="0"/>
              <a:t>Grundlagen schaffen für ganzheitliche </a:t>
            </a:r>
            <a:r>
              <a:rPr lang="de-DE" sz="2400" dirty="0"/>
              <a:t>Lösungsvorschläge </a:t>
            </a:r>
            <a:r>
              <a:rPr lang="de-DE" sz="2400" dirty="0" smtClean="0"/>
              <a:t>in </a:t>
            </a:r>
            <a:r>
              <a:rPr lang="de-DE" sz="2400" dirty="0"/>
              <a:t>Behörden, Verbänden, Planungsbüros und </a:t>
            </a:r>
            <a:r>
              <a:rPr lang="de-DE" sz="2400" dirty="0" smtClean="0"/>
              <a:t>Unternehmen</a:t>
            </a:r>
          </a:p>
          <a:p>
            <a:pPr marL="457200" lvl="1" indent="0">
              <a:buNone/>
            </a:pPr>
            <a:endParaRPr lang="de-DE" sz="2400" dirty="0"/>
          </a:p>
          <a:p>
            <a:r>
              <a:rPr lang="de-DE" sz="2400" dirty="0" smtClean="0"/>
              <a:t> </a:t>
            </a:r>
            <a:r>
              <a:rPr lang="de-DE" sz="2800" b="1" dirty="0" smtClean="0"/>
              <a:t>Adressaten</a:t>
            </a:r>
            <a:r>
              <a:rPr lang="de-DE" sz="2400" b="1" dirty="0" smtClean="0"/>
              <a:t>:</a:t>
            </a:r>
          </a:p>
          <a:p>
            <a:pPr lvl="1"/>
            <a:r>
              <a:rPr lang="de-DE" sz="2400" dirty="0"/>
              <a:t>Studierende </a:t>
            </a:r>
            <a:r>
              <a:rPr lang="de-DE" sz="2400" dirty="0" smtClean="0"/>
              <a:t>der </a:t>
            </a:r>
            <a:r>
              <a:rPr lang="de-DE" sz="2400" dirty="0"/>
              <a:t>Fakultät II (Chemie, Biologie und </a:t>
            </a:r>
            <a:r>
              <a:rPr lang="de-DE" sz="2400" dirty="0" smtClean="0"/>
              <a:t>Geoökologie)</a:t>
            </a:r>
          </a:p>
          <a:p>
            <a:pPr lvl="1"/>
            <a:r>
              <a:rPr lang="de-DE" sz="2400" dirty="0"/>
              <a:t>Studierende </a:t>
            </a:r>
            <a:r>
              <a:rPr lang="de-DE" sz="2400" dirty="0" smtClean="0"/>
              <a:t>der </a:t>
            </a:r>
            <a:r>
              <a:rPr lang="de-DE" sz="2400" dirty="0"/>
              <a:t>Fakultät </a:t>
            </a:r>
            <a:r>
              <a:rPr lang="de-DE" sz="2400" dirty="0" smtClean="0"/>
              <a:t>VI (Ingenieurwissenschaften) - </a:t>
            </a:r>
            <a:r>
              <a:rPr lang="de-DE" sz="2400" dirty="0"/>
              <a:t>Studierende  der Fakultät VI (Ingenieurwissenschaften) – seit WS </a:t>
            </a:r>
            <a:r>
              <a:rPr lang="de-DE" sz="2400" dirty="0" smtClean="0"/>
              <a:t>2018/19</a:t>
            </a:r>
            <a:endParaRPr lang="de-DE" sz="2400" dirty="0"/>
          </a:p>
          <a:p>
            <a:pPr lvl="1"/>
            <a:r>
              <a:rPr lang="de-DE" sz="2400" dirty="0" smtClean="0"/>
              <a:t>Andere </a:t>
            </a:r>
            <a:r>
              <a:rPr lang="de-DE" sz="2400" dirty="0"/>
              <a:t>Studiengänge können zugelassen </a:t>
            </a:r>
            <a:r>
              <a:rPr lang="de-DE" sz="2400" dirty="0" smtClean="0"/>
              <a:t>werden</a:t>
            </a:r>
            <a:endParaRPr lang="de-DE" sz="2400" dirty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036" y="0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2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5310" y="676078"/>
            <a:ext cx="8387443" cy="6631239"/>
          </a:xfrm>
        </p:spPr>
        <p:txBody>
          <a:bodyPr vert="horz">
            <a:normAutofit lnSpcReduction="10000"/>
          </a:bodyPr>
          <a:lstStyle/>
          <a:p>
            <a:r>
              <a:rPr lang="de-DE" sz="2800" b="1" dirty="0" smtClean="0"/>
              <a:t>Charakter</a:t>
            </a:r>
          </a:p>
          <a:p>
            <a:pPr lvl="1"/>
            <a:r>
              <a:rPr lang="de-DE" sz="2400" dirty="0" smtClean="0"/>
              <a:t>Zusatzstudium: Laufendes </a:t>
            </a:r>
            <a:r>
              <a:rPr lang="de-DE" sz="2400" dirty="0"/>
              <a:t>Hauptstudium ist Voraussetzung</a:t>
            </a:r>
          </a:p>
          <a:p>
            <a:pPr lvl="1"/>
            <a:r>
              <a:rPr lang="de-DE" sz="2400" dirty="0"/>
              <a:t>Verhältnis </a:t>
            </a:r>
            <a:r>
              <a:rPr lang="de-DE" sz="2400" dirty="0" smtClean="0"/>
              <a:t>Bachelor- </a:t>
            </a:r>
            <a:r>
              <a:rPr lang="de-DE" sz="2400" dirty="0"/>
              <a:t>und Masterstudiengang</a:t>
            </a:r>
          </a:p>
          <a:p>
            <a:pPr lvl="1"/>
            <a:r>
              <a:rPr lang="de-DE" sz="2400" dirty="0"/>
              <a:t>Abschluss: </a:t>
            </a:r>
            <a:r>
              <a:rPr lang="de-DE" sz="2400" dirty="0" smtClean="0"/>
              <a:t>Zertifikat</a:t>
            </a:r>
          </a:p>
          <a:p>
            <a:r>
              <a:rPr lang="de-DE" sz="2800" b="1" dirty="0" smtClean="0"/>
              <a:t>Dauer</a:t>
            </a:r>
          </a:p>
          <a:p>
            <a:pPr marL="457200" lvl="1" indent="0">
              <a:buNone/>
            </a:pPr>
            <a:r>
              <a:rPr lang="de-DE" sz="2400" dirty="0"/>
              <a:t>Ein Jahr – man kann aber </a:t>
            </a:r>
            <a:r>
              <a:rPr lang="de-DE" sz="2400" dirty="0" smtClean="0"/>
              <a:t>so lange </a:t>
            </a:r>
            <a:r>
              <a:rPr lang="de-DE" sz="2400" dirty="0"/>
              <a:t>studieren, </a:t>
            </a:r>
            <a:r>
              <a:rPr lang="de-DE" sz="2400" dirty="0" smtClean="0"/>
              <a:t>solange man </a:t>
            </a:r>
            <a:r>
              <a:rPr lang="de-DE" sz="2400" dirty="0"/>
              <a:t>im Hauptstudium </a:t>
            </a:r>
            <a:r>
              <a:rPr lang="de-DE" sz="2400" dirty="0" smtClean="0"/>
              <a:t>ist</a:t>
            </a:r>
          </a:p>
          <a:p>
            <a:r>
              <a:rPr lang="de-DE" sz="2800" b="1" dirty="0" smtClean="0"/>
              <a:t>Start</a:t>
            </a:r>
          </a:p>
          <a:p>
            <a:pPr marL="742950" lvl="2" indent="-342900">
              <a:buFont typeface="Symbol" panose="05050102010706020507" pitchFamily="18" charset="2"/>
              <a:buChar char="-"/>
            </a:pPr>
            <a:r>
              <a:rPr lang="de-DE" dirty="0" smtClean="0"/>
              <a:t>Beginn WS 2015/16 Erweiterung WS 2018/2019: offen </a:t>
            </a:r>
            <a:r>
              <a:rPr lang="de-DE" dirty="0"/>
              <a:t>für A</a:t>
            </a:r>
            <a:r>
              <a:rPr lang="de-DE" dirty="0" smtClean="0"/>
              <a:t>lle, </a:t>
            </a:r>
            <a:r>
              <a:rPr lang="de-DE" dirty="0"/>
              <a:t>nicht nur für </a:t>
            </a:r>
            <a:r>
              <a:rPr lang="de-DE" dirty="0" smtClean="0"/>
              <a:t>die im Erstsemester -Jetzt WS 2020/2021</a:t>
            </a:r>
            <a:endParaRPr lang="de-DE" dirty="0"/>
          </a:p>
          <a:p>
            <a:pPr marL="742950" lvl="2" indent="-342900">
              <a:buFont typeface="Symbol" panose="05050102010706020507" pitchFamily="18" charset="2"/>
              <a:buChar char="-"/>
            </a:pPr>
            <a:r>
              <a:rPr lang="de-DE" dirty="0"/>
              <a:t>Beginn immer nur zum WS</a:t>
            </a:r>
          </a:p>
          <a:p>
            <a:r>
              <a:rPr lang="de-DE" sz="2800" b="1" dirty="0" smtClean="0"/>
              <a:t>Voraussetzungen</a:t>
            </a:r>
          </a:p>
          <a:p>
            <a:pPr lvl="1"/>
            <a:r>
              <a:rPr lang="de-DE" sz="2400" dirty="0" smtClean="0"/>
              <a:t>Hauptstudium</a:t>
            </a:r>
          </a:p>
          <a:p>
            <a:pPr lvl="1"/>
            <a:r>
              <a:rPr lang="de-DE" sz="2400" dirty="0" smtClean="0"/>
              <a:t>Anmeldung bei der Studierendenkanzlei</a:t>
            </a:r>
          </a:p>
          <a:p>
            <a:pPr lvl="1"/>
            <a:r>
              <a:rPr lang="de-DE" sz="2400" dirty="0" smtClean="0"/>
              <a:t>Betreuung durch das PA der Fakultät II oder VI</a:t>
            </a: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394" y="0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5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9543" y="461142"/>
            <a:ext cx="8686801" cy="6606540"/>
          </a:xfrm>
        </p:spPr>
        <p:txBody>
          <a:bodyPr vert="horz">
            <a:normAutofit fontScale="70000" lnSpcReduction="20000"/>
          </a:bodyPr>
          <a:lstStyle/>
          <a:p>
            <a:r>
              <a:rPr lang="de-DE" sz="2800" b="1" dirty="0" smtClean="0"/>
              <a:t>Rechtsbereiche</a:t>
            </a:r>
            <a:endParaRPr lang="de-DE" sz="2800" b="1" dirty="0"/>
          </a:p>
          <a:p>
            <a:pPr marL="457200" lvl="1" indent="0">
              <a:buNone/>
            </a:pPr>
            <a:r>
              <a:rPr lang="de-DE" sz="2400" dirty="0"/>
              <a:t>Grundlagen des </a:t>
            </a:r>
            <a:r>
              <a:rPr lang="de-DE" sz="2400" dirty="0" smtClean="0"/>
              <a:t>Staats- und Verwaltungsrechts</a:t>
            </a:r>
            <a:endParaRPr lang="de-DE" sz="2400" dirty="0"/>
          </a:p>
          <a:p>
            <a:pPr marL="457200" lvl="1" indent="0">
              <a:buNone/>
            </a:pPr>
            <a:r>
              <a:rPr lang="de-DE" sz="2400" dirty="0" smtClean="0"/>
              <a:t>Allgemeines Umweltrecht</a:t>
            </a:r>
            <a:endParaRPr lang="de-DE" sz="2400" dirty="0"/>
          </a:p>
          <a:p>
            <a:pPr marL="457200" lvl="1" indent="0">
              <a:buNone/>
            </a:pPr>
            <a:r>
              <a:rPr lang="de-DE" sz="2400" dirty="0" smtClean="0"/>
              <a:t>Naturschutz</a:t>
            </a:r>
            <a:endParaRPr lang="de-DE" sz="2400" dirty="0"/>
          </a:p>
          <a:p>
            <a:pPr marL="457200" lvl="1" indent="0">
              <a:buNone/>
            </a:pPr>
            <a:r>
              <a:rPr lang="de-DE" sz="2400" dirty="0" smtClean="0"/>
              <a:t>Umweltverträglichkeit</a:t>
            </a:r>
            <a:endParaRPr lang="de-DE" sz="2400" dirty="0"/>
          </a:p>
          <a:p>
            <a:pPr marL="457200" lvl="1" indent="0">
              <a:buNone/>
            </a:pPr>
            <a:r>
              <a:rPr lang="de-DE" sz="2400" dirty="0" smtClean="0"/>
              <a:t>Klimaschutz (kurz)</a:t>
            </a:r>
          </a:p>
          <a:p>
            <a:pPr marL="457200" lvl="1" indent="0">
              <a:buNone/>
            </a:pPr>
            <a:r>
              <a:rPr lang="de-DE" sz="2400" dirty="0" smtClean="0"/>
              <a:t>Immissionsschutz</a:t>
            </a:r>
          </a:p>
          <a:p>
            <a:pPr marL="457200" lvl="1" indent="0">
              <a:buNone/>
            </a:pPr>
            <a:r>
              <a:rPr lang="de-DE" sz="2400" dirty="0" smtClean="0"/>
              <a:t>Gewässerschutz</a:t>
            </a:r>
          </a:p>
          <a:p>
            <a:pPr marL="457200" lvl="1" indent="0">
              <a:buNone/>
            </a:pPr>
            <a:r>
              <a:rPr lang="de-DE" sz="2400" dirty="0" smtClean="0"/>
              <a:t>Bodenschutzrecht und </a:t>
            </a:r>
          </a:p>
          <a:p>
            <a:pPr marL="457200" lvl="1" indent="0">
              <a:buNone/>
            </a:pPr>
            <a:r>
              <a:rPr lang="de-DE" sz="2400" dirty="0" smtClean="0"/>
              <a:t>Kreislaufwirtschaft (kurz)</a:t>
            </a:r>
          </a:p>
          <a:p>
            <a:pPr marL="457200" lvl="1" indent="0">
              <a:buNone/>
            </a:pPr>
            <a:endParaRPr lang="de-DE" sz="2400" dirty="0" smtClean="0"/>
          </a:p>
          <a:p>
            <a:pPr marL="342900" lvl="1" indent="-342900">
              <a:buFont typeface="Arial"/>
              <a:buChar char="•"/>
            </a:pPr>
            <a:r>
              <a:rPr lang="de-DE" b="1" dirty="0" smtClean="0"/>
              <a:t>Wahlvertiefung</a:t>
            </a:r>
          </a:p>
          <a:p>
            <a:pPr marL="400050" lvl="2" indent="0">
              <a:buNone/>
            </a:pPr>
            <a:r>
              <a:rPr lang="de-DE" dirty="0" smtClean="0"/>
              <a:t>Produktrecht</a:t>
            </a:r>
          </a:p>
          <a:p>
            <a:pPr marL="400050" lvl="2" indent="0">
              <a:buNone/>
            </a:pPr>
            <a:r>
              <a:rPr lang="de-DE" dirty="0" smtClean="0"/>
              <a:t>Energierecht</a:t>
            </a:r>
          </a:p>
          <a:p>
            <a:pPr marL="400050" lvl="2" indent="0">
              <a:buNone/>
            </a:pPr>
            <a:r>
              <a:rPr lang="de-DE" dirty="0" smtClean="0"/>
              <a:t>Fachplanungsrecht</a:t>
            </a:r>
          </a:p>
          <a:p>
            <a:pPr marL="400050" lvl="2" indent="0">
              <a:buNone/>
            </a:pPr>
            <a:r>
              <a:rPr lang="de-DE" dirty="0" smtClean="0"/>
              <a:t>Umweltstrafrecht</a:t>
            </a:r>
          </a:p>
          <a:p>
            <a:pPr marL="400050" lvl="2" indent="0">
              <a:buNone/>
            </a:pPr>
            <a:endParaRPr lang="de-DE" dirty="0" smtClean="0"/>
          </a:p>
          <a:p>
            <a:pPr marL="0" lvl="2" indent="0">
              <a:buNone/>
            </a:pPr>
            <a:r>
              <a:rPr lang="de-DE" sz="2800" b="1" dirty="0"/>
              <a:t>Nicht </a:t>
            </a:r>
            <a:r>
              <a:rPr lang="de-DE" sz="2800" b="1" dirty="0" smtClean="0"/>
              <a:t>oder nur sehr kurz erfasst </a:t>
            </a:r>
            <a:r>
              <a:rPr lang="de-DE" sz="2800" b="1" dirty="0"/>
              <a:t>(zur Zeit):</a:t>
            </a:r>
          </a:p>
          <a:p>
            <a:pPr marL="400050" lvl="2" indent="0">
              <a:buNone/>
            </a:pPr>
            <a:r>
              <a:rPr lang="de-DE" dirty="0"/>
              <a:t>Stoffrecht </a:t>
            </a:r>
            <a:r>
              <a:rPr lang="de-DE" dirty="0" smtClean="0"/>
              <a:t>(GenTG/</a:t>
            </a:r>
            <a:r>
              <a:rPr lang="de-DE" dirty="0" err="1" smtClean="0"/>
              <a:t>AtomG</a:t>
            </a:r>
            <a:r>
              <a:rPr lang="de-DE" dirty="0" smtClean="0"/>
              <a:t>/ChemG) – gar nicht</a:t>
            </a:r>
            <a:endParaRPr lang="de-DE" dirty="0"/>
          </a:p>
          <a:p>
            <a:pPr marL="400050" lvl="2" indent="0">
              <a:buNone/>
            </a:pPr>
            <a:r>
              <a:rPr lang="de-DE" dirty="0"/>
              <a:t>Raumordnungsrecht und </a:t>
            </a:r>
            <a:r>
              <a:rPr lang="de-DE" dirty="0" smtClean="0"/>
              <a:t>Bauplanungsrecht – nur hinsichtl. der Bezüge zum </a:t>
            </a:r>
            <a:r>
              <a:rPr lang="de-DE" dirty="0" err="1" smtClean="0"/>
              <a:t>UwR</a:t>
            </a:r>
            <a:endParaRPr lang="de-DE" dirty="0"/>
          </a:p>
          <a:p>
            <a:pPr marL="400050" lvl="2" indent="0">
              <a:buNone/>
            </a:pPr>
            <a:r>
              <a:rPr lang="de-DE" dirty="0" smtClean="0"/>
              <a:t>Bergrecht – gar nicht</a:t>
            </a:r>
            <a:endParaRPr lang="de-DE" dirty="0"/>
          </a:p>
          <a:p>
            <a:pPr marL="400050" lvl="2" indent="0">
              <a:buNone/>
            </a:pPr>
            <a:r>
              <a:rPr lang="de-DE" dirty="0" smtClean="0"/>
              <a:t>Land-</a:t>
            </a:r>
            <a:r>
              <a:rPr lang="de-DE" dirty="0"/>
              <a:t>, Forstwirtschaft und </a:t>
            </a:r>
            <a:r>
              <a:rPr lang="de-DE" dirty="0" smtClean="0"/>
              <a:t>Agrarrecht (nur am Rande)</a:t>
            </a:r>
          </a:p>
          <a:p>
            <a:pPr marL="400050" lvl="2" indent="0">
              <a:buNone/>
            </a:pPr>
            <a:r>
              <a:rPr lang="de-DE" dirty="0" smtClean="0"/>
              <a:t>Tierschutz (nur am Rande)</a:t>
            </a:r>
          </a:p>
          <a:p>
            <a:pPr marL="400050" lvl="2" indent="0">
              <a:buNone/>
            </a:pPr>
            <a:r>
              <a:rPr lang="de-DE" dirty="0" smtClean="0"/>
              <a:t>Flurbereinigung (nur am Rande)</a:t>
            </a:r>
            <a:endParaRPr lang="de-DE" dirty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808" y="-75392"/>
            <a:ext cx="45541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0132" y="85451"/>
            <a:ext cx="8229600" cy="599122"/>
          </a:xfrm>
        </p:spPr>
        <p:txBody>
          <a:bodyPr>
            <a:normAutofit/>
          </a:bodyPr>
          <a:lstStyle/>
          <a:p>
            <a:r>
              <a:rPr lang="de-DE" sz="2800" b="1" dirty="0"/>
              <a:t>Zusatzstudium </a:t>
            </a:r>
            <a:r>
              <a:rPr lang="de-DE" sz="2800" b="1" i="1" dirty="0"/>
              <a:t>Umweltrecht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199" y="873760"/>
            <a:ext cx="8387443" cy="5252403"/>
          </a:xfrm>
        </p:spPr>
        <p:txBody>
          <a:bodyPr vert="horz">
            <a:normAutofit lnSpcReduction="10000"/>
          </a:bodyPr>
          <a:lstStyle/>
          <a:p>
            <a:pPr marL="457200" lvl="1" indent="0">
              <a:buNone/>
            </a:pPr>
            <a:endParaRPr lang="de-DE" sz="2400" dirty="0"/>
          </a:p>
          <a:p>
            <a:r>
              <a:rPr lang="de-DE" sz="2800" b="1" dirty="0" smtClean="0"/>
              <a:t>Umfang (30 ECTS):</a:t>
            </a:r>
          </a:p>
          <a:p>
            <a:pPr marL="457200" lvl="1" indent="0">
              <a:buNone/>
            </a:pPr>
            <a:r>
              <a:rPr lang="de-DE" sz="2400" dirty="0" smtClean="0"/>
              <a:t>6 </a:t>
            </a:r>
            <a:r>
              <a:rPr lang="de-DE" sz="2400" dirty="0"/>
              <a:t>Module </a:t>
            </a:r>
            <a:r>
              <a:rPr lang="de-DE" sz="2400" dirty="0" smtClean="0"/>
              <a:t>insgesamt:</a:t>
            </a:r>
          </a:p>
          <a:p>
            <a:pPr marL="457200" lvl="1" indent="0">
              <a:buNone/>
            </a:pPr>
            <a:r>
              <a:rPr lang="de-DE" sz="2400" dirty="0" smtClean="0"/>
              <a:t>3 Pflichtmodule als Fachmodul</a:t>
            </a:r>
          </a:p>
          <a:p>
            <a:pPr marL="457200" lvl="1" indent="0">
              <a:buNone/>
            </a:pPr>
            <a:r>
              <a:rPr lang="de-DE" sz="2400" dirty="0" smtClean="0"/>
              <a:t>1 Prüfungsmodul</a:t>
            </a:r>
            <a:endParaRPr lang="de-DE" sz="2400" dirty="0"/>
          </a:p>
          <a:p>
            <a:pPr marL="457200" lvl="1" indent="0">
              <a:buNone/>
            </a:pPr>
            <a:r>
              <a:rPr lang="de-DE" sz="2400" dirty="0"/>
              <a:t>2</a:t>
            </a:r>
            <a:r>
              <a:rPr lang="de-DE" sz="2400" dirty="0" smtClean="0"/>
              <a:t> Wahlmodule (aus 6)</a:t>
            </a:r>
          </a:p>
          <a:p>
            <a:pPr marL="457200" lvl="1" indent="0">
              <a:buNone/>
            </a:pPr>
            <a:endParaRPr lang="de-DE" sz="2800" dirty="0" smtClean="0"/>
          </a:p>
          <a:p>
            <a:r>
              <a:rPr lang="de-DE" sz="2800" b="1" dirty="0" smtClean="0"/>
              <a:t>Konzeption</a:t>
            </a:r>
          </a:p>
          <a:p>
            <a:pPr marL="457200" lvl="1" indent="0">
              <a:buNone/>
            </a:pPr>
            <a:r>
              <a:rPr lang="de-DE" sz="2400" dirty="0" smtClean="0"/>
              <a:t>Grundlagen im Öffentlichen Recht</a:t>
            </a:r>
          </a:p>
          <a:p>
            <a:pPr marL="457200" lvl="1" indent="0">
              <a:buNone/>
            </a:pPr>
            <a:r>
              <a:rPr lang="de-DE" sz="2400" dirty="0" smtClean="0"/>
              <a:t>Grundlagen im Umweltrecht</a:t>
            </a:r>
          </a:p>
          <a:p>
            <a:pPr marL="457200" lvl="1" indent="0">
              <a:buNone/>
            </a:pPr>
            <a:r>
              <a:rPr lang="de-DE" sz="2400" dirty="0" smtClean="0"/>
              <a:t>Einüben und nicht nur Zuhören</a:t>
            </a:r>
          </a:p>
          <a:p>
            <a:pPr marL="457200" lvl="1" indent="0">
              <a:buNone/>
            </a:pPr>
            <a:r>
              <a:rPr lang="de-DE" sz="2400" dirty="0" smtClean="0"/>
              <a:t>Studierbarkeit neben dem Hauptstudium</a:t>
            </a:r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7928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772" y="109100"/>
            <a:ext cx="8229600" cy="599122"/>
          </a:xfrm>
        </p:spPr>
        <p:txBody>
          <a:bodyPr>
            <a:normAutofit/>
          </a:bodyPr>
          <a:lstStyle/>
          <a:p>
            <a:r>
              <a:rPr lang="de-DE" sz="2800" b="1" dirty="0"/>
              <a:t>Zusatzstudium </a:t>
            </a:r>
            <a:r>
              <a:rPr lang="de-DE" sz="2800" b="1" i="1" dirty="0"/>
              <a:t>Umweltrecht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199" y="873760"/>
            <a:ext cx="8387443" cy="5767672"/>
          </a:xfrm>
        </p:spPr>
        <p:txBody>
          <a:bodyPr vert="horz">
            <a:normAutofit fontScale="77500" lnSpcReduction="20000"/>
          </a:bodyPr>
          <a:lstStyle/>
          <a:p>
            <a:r>
              <a:rPr lang="de-DE" sz="2800" b="1" dirty="0" smtClean="0"/>
              <a:t>Noten</a:t>
            </a:r>
            <a:endParaRPr lang="de-DE" sz="2800" b="1" dirty="0"/>
          </a:p>
          <a:p>
            <a:pPr marL="457200" lvl="1" indent="0">
              <a:buNone/>
            </a:pPr>
            <a:r>
              <a:rPr lang="de-DE" sz="2400" dirty="0" smtClean="0"/>
              <a:t>Modulprüfung </a:t>
            </a:r>
            <a:r>
              <a:rPr lang="de-DE" sz="2400" dirty="0"/>
              <a:t>jeweils 15 % </a:t>
            </a:r>
            <a:endParaRPr lang="de-DE" sz="2400" dirty="0" smtClean="0"/>
          </a:p>
          <a:p>
            <a:pPr marL="457200" lvl="1" indent="0">
              <a:buNone/>
            </a:pPr>
            <a:r>
              <a:rPr lang="de-DE" sz="2400" dirty="0" smtClean="0"/>
              <a:t>Wahlmodulprüfung jeweils 7,5 %</a:t>
            </a:r>
          </a:p>
          <a:p>
            <a:pPr marL="457200" lvl="1" indent="0">
              <a:buNone/>
            </a:pPr>
            <a:r>
              <a:rPr lang="de-DE" sz="2400" dirty="0" smtClean="0"/>
              <a:t>Abschlussprüfung 40 %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Modulabschlussprüfungen </a:t>
            </a:r>
          </a:p>
          <a:p>
            <a:pPr marL="457200" lvl="1" indent="0">
              <a:buNone/>
            </a:pPr>
            <a:r>
              <a:rPr lang="de-DE" sz="2400" dirty="0" smtClean="0"/>
              <a:t>Vorlesungsabschlussprüfungen: Klausuren oder mündliches</a:t>
            </a:r>
          </a:p>
          <a:p>
            <a:pPr marL="457200" lvl="1" indent="0">
              <a:buNone/>
            </a:pPr>
            <a:r>
              <a:rPr lang="de-DE" sz="2400" dirty="0" smtClean="0"/>
              <a:t>Seminar</a:t>
            </a:r>
          </a:p>
          <a:p>
            <a:pPr marL="457200" lvl="1" indent="0">
              <a:buNone/>
            </a:pPr>
            <a:r>
              <a:rPr lang="de-DE" sz="2400" dirty="0" smtClean="0"/>
              <a:t>Fallklausuren oder Wissensklausuren (Fragenklausuren)</a:t>
            </a:r>
          </a:p>
          <a:p>
            <a:pPr marL="457200" lvl="1" indent="0">
              <a:buNone/>
            </a:pPr>
            <a:r>
              <a:rPr lang="de-DE" sz="2400" dirty="0" smtClean="0"/>
              <a:t>Wiederholung mögl., solange das Hauptstudium läuft</a:t>
            </a:r>
          </a:p>
          <a:p>
            <a:pPr marL="457200" lvl="1" indent="0">
              <a:buNone/>
            </a:pPr>
            <a:endParaRPr lang="de-DE" sz="2400" dirty="0" smtClean="0"/>
          </a:p>
          <a:p>
            <a:r>
              <a:rPr lang="de-DE" sz="2800" b="1" dirty="0" smtClean="0"/>
              <a:t>Abschlussprüfung</a:t>
            </a:r>
          </a:p>
          <a:p>
            <a:pPr marL="457200" lvl="1" indent="0">
              <a:buNone/>
            </a:pPr>
            <a:endParaRPr lang="de-DE" sz="2400" b="1" dirty="0" smtClean="0"/>
          </a:p>
          <a:p>
            <a:endParaRPr lang="de-DE" sz="2800" b="1" dirty="0"/>
          </a:p>
          <a:p>
            <a:r>
              <a:rPr lang="de-DE" sz="2800" b="1" dirty="0" smtClean="0"/>
              <a:t>Materialien</a:t>
            </a:r>
          </a:p>
          <a:p>
            <a:pPr marL="457200" lvl="1" indent="0">
              <a:buNone/>
            </a:pPr>
            <a:r>
              <a:rPr lang="de-DE" sz="2400" b="1" dirty="0" smtClean="0"/>
              <a:t>Gesetzestexte: </a:t>
            </a:r>
            <a:r>
              <a:rPr lang="de-DE" sz="2400" b="1" dirty="0" err="1" smtClean="0"/>
              <a:t>dtv</a:t>
            </a:r>
            <a:r>
              <a:rPr lang="de-DE" sz="2400" b="1" dirty="0" smtClean="0"/>
              <a:t> Umweltrecht/ Sammlung Bundesrecht/ Sammlung Landesrecht</a:t>
            </a:r>
          </a:p>
          <a:p>
            <a:pPr marL="457200" lvl="1" indent="0">
              <a:buNone/>
            </a:pPr>
            <a:r>
              <a:rPr lang="de-DE" sz="2400" dirty="0" smtClean="0"/>
              <a:t>Lehrbuch oder Kopie einer Einführung, z.B.: </a:t>
            </a:r>
            <a:endParaRPr lang="de-DE" sz="2400" dirty="0"/>
          </a:p>
          <a:p>
            <a:endParaRPr lang="de-DE" sz="2800" dirty="0" smtClean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21974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772" y="109100"/>
            <a:ext cx="8229600" cy="599122"/>
          </a:xfrm>
        </p:spPr>
        <p:txBody>
          <a:bodyPr>
            <a:normAutofit/>
          </a:bodyPr>
          <a:lstStyle/>
          <a:p>
            <a:r>
              <a:rPr lang="de-DE" sz="2800" b="1" dirty="0"/>
              <a:t>Zusatzstudium </a:t>
            </a:r>
            <a:r>
              <a:rPr lang="de-DE" sz="2800" b="1" i="1" dirty="0"/>
              <a:t>Umweltrecht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199" y="873760"/>
            <a:ext cx="8387443" cy="5767672"/>
          </a:xfrm>
        </p:spPr>
        <p:txBody>
          <a:bodyPr vert="horz">
            <a:normAutofit/>
          </a:bodyPr>
          <a:lstStyle/>
          <a:p>
            <a:r>
              <a:rPr lang="de-DE" sz="2800" b="1" dirty="0" smtClean="0"/>
              <a:t>Ansprechpartner</a:t>
            </a:r>
            <a:endParaRPr lang="de-DE" sz="2800" b="1" dirty="0"/>
          </a:p>
          <a:p>
            <a:pPr marL="457200" lvl="1" indent="0">
              <a:buNone/>
            </a:pPr>
            <a:r>
              <a:rPr lang="de-DE" sz="2400" dirty="0" smtClean="0"/>
              <a:t>Prof</a:t>
            </a:r>
            <a:r>
              <a:rPr lang="de-DE" sz="2400" dirty="0"/>
              <a:t>. Dr. Wolff (Umweltrecht, UBT), </a:t>
            </a:r>
          </a:p>
          <a:p>
            <a:pPr marL="457200" lvl="1" indent="0">
              <a:buNone/>
            </a:pPr>
            <a:r>
              <a:rPr lang="de-DE" sz="2400" dirty="0"/>
              <a:t>Prof. Dr. Koellner (Ökologische Dienstleistungen, UBT</a:t>
            </a:r>
            <a:r>
              <a:rPr lang="de-DE" sz="2400" dirty="0" smtClean="0"/>
              <a:t>)</a:t>
            </a:r>
          </a:p>
          <a:p>
            <a:pPr marL="457200" lvl="1" indent="0">
              <a:buNone/>
            </a:pPr>
            <a:r>
              <a:rPr lang="de-DE" sz="2400" dirty="0" smtClean="0"/>
              <a:t>Prof. Dr. </a:t>
            </a:r>
            <a:r>
              <a:rPr lang="de-DE" sz="2400" dirty="0"/>
              <a:t>Andreas </a:t>
            </a:r>
            <a:r>
              <a:rPr lang="de-DE" sz="2400" dirty="0" smtClean="0"/>
              <a:t>Jess (Chemische Verfahrenstechnik, UBT)</a:t>
            </a:r>
            <a:endParaRPr lang="de-DE" sz="2400" dirty="0"/>
          </a:p>
          <a:p>
            <a:endParaRPr lang="de-DE" sz="2800" dirty="0" smtClean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83306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Bildschirmpräsentation (4:3)</PresentationFormat>
  <Paragraphs>193</Paragraphs>
  <Slides>16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Office-Design</vt:lpstr>
      <vt:lpstr>Dokument</vt:lpstr>
      <vt:lpstr>Zusatzstudium Umweltrecht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Zusatzstudium Umweltrecht</vt:lpstr>
      <vt:lpstr>Zusatzstudium Umweltrecht</vt:lpstr>
      <vt:lpstr>Zusatzstudium Umweltrecht</vt:lpstr>
      <vt:lpstr>PowerPoint-Präsentation</vt:lpstr>
      <vt:lpstr>PowerPoint-Präsentation</vt:lpstr>
      <vt:lpstr>Ablauf</vt:lpstr>
      <vt:lpstr>PowerPoint-Präsentation</vt:lpstr>
      <vt:lpstr>Häufige Fragen:</vt:lpstr>
      <vt:lpstr>Häufige Fragen:</vt:lpstr>
      <vt:lpstr>PowerPoint-Präsentation</vt:lpstr>
    </vt:vector>
  </TitlesOfParts>
  <Company>UBT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Zusatzstudium Umweltrecht</dc:title>
  <dc:creator>Thomas Koellner</dc:creator>
  <cp:lastModifiedBy>Heinrich Wolff</cp:lastModifiedBy>
  <cp:revision>76</cp:revision>
  <cp:lastPrinted>2019-10-17T05:37:33Z</cp:lastPrinted>
  <dcterms:created xsi:type="dcterms:W3CDTF">2014-05-21T12:58:32Z</dcterms:created>
  <dcterms:modified xsi:type="dcterms:W3CDTF">2020-10-22T12:27:56Z</dcterms:modified>
</cp:coreProperties>
</file>